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108" y="7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8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CA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0CA5002D-E720-E54E-9558-82DF7D84DFD5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DB32836-1A12-ED48-BCCA-A7A9F680091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5002D-E720-E54E-9558-82DF7D84DFD5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32836-1A12-ED48-BCCA-A7A9F68009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0CA5002D-E720-E54E-9558-82DF7D84DFD5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DB32836-1A12-ED48-BCCA-A7A9F680091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5002D-E720-E54E-9558-82DF7D84DFD5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DB32836-1A12-ED48-BCCA-A7A9F680091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5002D-E720-E54E-9558-82DF7D84DFD5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FDB32836-1A12-ED48-BCCA-A7A9F680091D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CA5002D-E720-E54E-9558-82DF7D84DFD5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DB32836-1A12-ED48-BCCA-A7A9F680091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CA5002D-E720-E54E-9558-82DF7D84DFD5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DB32836-1A12-ED48-BCCA-A7A9F680091D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5002D-E720-E54E-9558-82DF7D84DFD5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DB32836-1A12-ED48-BCCA-A7A9F68009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5002D-E720-E54E-9558-82DF7D84DFD5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DB32836-1A12-ED48-BCCA-A7A9F68009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5002D-E720-E54E-9558-82DF7D84DFD5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DB32836-1A12-ED48-BCCA-A7A9F680091D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0CA5002D-E720-E54E-9558-82DF7D84DFD5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FDB32836-1A12-ED48-BCCA-A7A9F680091D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CA" smtClean="0"/>
              <a:t>Drag picture to placeholder or click icon to add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CA" smtClean="0"/>
              <a:t>Click to edit Master text styles</a:t>
            </a:r>
          </a:p>
          <a:p>
            <a:pPr lvl="1" eaLnBrk="1" latinLnBrk="0" hangingPunct="1"/>
            <a:r>
              <a:rPr kumimoji="0" lang="en-CA" smtClean="0"/>
              <a:t>Second level</a:t>
            </a:r>
          </a:p>
          <a:p>
            <a:pPr lvl="2" eaLnBrk="1" latinLnBrk="0" hangingPunct="1"/>
            <a:r>
              <a:rPr kumimoji="0" lang="en-CA" smtClean="0"/>
              <a:t>Third level</a:t>
            </a:r>
          </a:p>
          <a:p>
            <a:pPr lvl="3" eaLnBrk="1" latinLnBrk="0" hangingPunct="1"/>
            <a:r>
              <a:rPr kumimoji="0" lang="en-CA" smtClean="0"/>
              <a:t>Fourth level</a:t>
            </a:r>
          </a:p>
          <a:p>
            <a:pPr lvl="4" eaLnBrk="1" latinLnBrk="0" hangingPunct="1"/>
            <a:r>
              <a:rPr kumimoji="0" lang="en-CA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CA5002D-E720-E54E-9558-82DF7D84DFD5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DB32836-1A12-ED48-BCCA-A7A9F680091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awlfoundation.org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14 - </a:t>
            </a:r>
            <a:r>
              <a:rPr lang="en-US" dirty="0" smtClean="0"/>
              <a:t>EPC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Business 2710 – Class 22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1952" y="235804"/>
            <a:ext cx="505619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altLang="en-US" sz="1050" dirty="0">
                <a:solidFill>
                  <a:srgbClr val="FFFFFF"/>
                </a:solidFill>
              </a:rPr>
              <a:t>Slides contain material from </a:t>
            </a:r>
            <a:r>
              <a:rPr lang="en-CA" altLang="en-US" sz="1050" dirty="0">
                <a:solidFill>
                  <a:srgbClr val="CCCCFF"/>
                </a:solidFill>
                <a:hlinkClick r:id="rId2"/>
              </a:rPr>
              <a:t>www.yawlfoundation.org</a:t>
            </a:r>
          </a:p>
          <a:p>
            <a:r>
              <a:rPr lang="en-CA" altLang="en-US" sz="1050" dirty="0">
                <a:solidFill>
                  <a:srgbClr val="FFFFFF"/>
                </a:solidFill>
              </a:rPr>
              <a:t>Developed by </a:t>
            </a:r>
            <a:r>
              <a:rPr lang="en-CA" altLang="en-US" sz="1050" dirty="0" err="1">
                <a:solidFill>
                  <a:srgbClr val="FFFFFF"/>
                </a:solidFill>
              </a:rPr>
              <a:t>Wil</a:t>
            </a:r>
            <a:r>
              <a:rPr lang="en-CA" altLang="en-US" sz="1050" dirty="0">
                <a:solidFill>
                  <a:srgbClr val="FFFFFF"/>
                </a:solidFill>
              </a:rPr>
              <a:t> van der Aalst, Michael Adams, Arthur </a:t>
            </a:r>
            <a:r>
              <a:rPr lang="en-CA" altLang="en-US" sz="1050" dirty="0" err="1">
                <a:solidFill>
                  <a:srgbClr val="FFFFFF"/>
                </a:solidFill>
              </a:rPr>
              <a:t>ter</a:t>
            </a:r>
            <a:r>
              <a:rPr lang="en-CA" altLang="en-US" sz="1050" dirty="0">
                <a:solidFill>
                  <a:srgbClr val="FFFFFF"/>
                </a:solidFill>
              </a:rPr>
              <a:t> Hofstede, Nick </a:t>
            </a:r>
            <a:r>
              <a:rPr lang="en-CA" altLang="en-US" sz="1050" dirty="0" err="1" smtClean="0">
                <a:solidFill>
                  <a:srgbClr val="FFFFFF"/>
                </a:solidFill>
              </a:rPr>
              <a:t>Russel</a:t>
            </a:r>
            <a:endParaRPr lang="en-CA" altLang="en-US" sz="105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64210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Mapping YAWL to EPCs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48" y="2007461"/>
            <a:ext cx="8208963" cy="428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67990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Mapping YAWL to EPCs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0185" y="1759578"/>
            <a:ext cx="3774522" cy="470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4653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YAWL, same EPC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2318599"/>
            <a:ext cx="4171950" cy="325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2673" y="2318599"/>
            <a:ext cx="4143375" cy="325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7277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670" y="228600"/>
            <a:ext cx="8693330" cy="990600"/>
          </a:xfrm>
        </p:spPr>
        <p:txBody>
          <a:bodyPr>
            <a:normAutofit fontScale="90000"/>
          </a:bodyPr>
          <a:lstStyle/>
          <a:p>
            <a:r>
              <a:rPr lang="en-US" sz="3800" dirty="0" smtClean="0"/>
              <a:t>A YAWL Condition and two EPC Connectors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989138"/>
            <a:ext cx="7056438" cy="299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56811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1464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EPCs are heavily used in industry practice</a:t>
            </a:r>
          </a:p>
          <a:p>
            <a:endParaRPr lang="en-US" dirty="0"/>
          </a:p>
          <a:p>
            <a:r>
              <a:rPr lang="en-US" dirty="0" smtClean="0"/>
              <a:t>A mapping to YAWL is rather straight-forward</a:t>
            </a:r>
          </a:p>
          <a:p>
            <a:endParaRPr lang="en-US" dirty="0"/>
          </a:p>
          <a:p>
            <a:r>
              <a:rPr lang="en-US" dirty="0" smtClean="0"/>
              <a:t>A mapping from YAWL to EPCs is challenging due to missing non-free-choice, cancellation and multiple instance support</a:t>
            </a:r>
          </a:p>
          <a:p>
            <a:endParaRPr lang="en-US" dirty="0" smtClean="0"/>
          </a:p>
          <a:p>
            <a:r>
              <a:rPr lang="en-US" dirty="0" smtClean="0"/>
              <a:t>A behavior-preserving transformation is possible using the reachability graph and synthesis techniques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Introduction to EPCs</a:t>
            </a:r>
          </a:p>
          <a:p>
            <a:r>
              <a:rPr lang="en-US" dirty="0" smtClean="0"/>
              <a:t>Mapping EPCs to YAWL</a:t>
            </a:r>
          </a:p>
          <a:p>
            <a:r>
              <a:rPr lang="en-US" dirty="0" smtClean="0"/>
              <a:t>Mapping YAWL to EPCs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5070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EPCs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Functions</a:t>
            </a:r>
          </a:p>
          <a:p>
            <a:r>
              <a:rPr lang="en-US" dirty="0" smtClean="0"/>
              <a:t>Events</a:t>
            </a:r>
          </a:p>
          <a:p>
            <a:r>
              <a:rPr lang="en-US" dirty="0" smtClean="0"/>
              <a:t>Connectors (and, </a:t>
            </a:r>
            <a:r>
              <a:rPr lang="en-US" dirty="0" err="1" smtClean="0"/>
              <a:t>xor</a:t>
            </a:r>
            <a:r>
              <a:rPr lang="en-US" dirty="0" smtClean="0"/>
              <a:t>, or)</a:t>
            </a:r>
          </a:p>
          <a:p>
            <a:r>
              <a:rPr lang="en-US" dirty="0" smtClean="0"/>
              <a:t>Control flow arcs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2107" y="1987296"/>
            <a:ext cx="3815554" cy="4108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10063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EPC Semantics: Transition Relation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1613940" y="1781640"/>
            <a:ext cx="6221413" cy="4676775"/>
            <a:chOff x="836" y="890"/>
            <a:chExt cx="3919" cy="2946"/>
          </a:xfrm>
        </p:grpSpPr>
        <p:graphicFrame>
          <p:nvGraphicFramePr>
            <p:cNvPr id="5" name="Object 4"/>
            <p:cNvGraphicFramePr>
              <a:graphicFrameLocks noChangeAspect="1"/>
            </p:cNvGraphicFramePr>
            <p:nvPr/>
          </p:nvGraphicFramePr>
          <p:xfrm>
            <a:off x="836" y="890"/>
            <a:ext cx="3920" cy="294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3" r:id="rId3" imgW="7463028" imgH="5610225" progId="">
                    <p:embed/>
                  </p:oleObj>
                </mc:Choice>
                <mc:Fallback>
                  <p:oleObj r:id="rId3" imgW="7463028" imgH="5610225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36" y="890"/>
                          <a:ext cx="3920" cy="294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/>
                                <a:srcRect/>
                                <a:stretch>
                                  <a:fillRect/>
                                </a:stretch>
                              </a:blip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836" y="890"/>
              <a:ext cx="3920" cy="29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12702603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EPC Semantics: Transition Relation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755650" y="1755775"/>
            <a:ext cx="7278688" cy="3989388"/>
            <a:chOff x="476" y="1106"/>
            <a:chExt cx="4585" cy="2513"/>
          </a:xfrm>
        </p:grpSpPr>
        <p:graphicFrame>
          <p:nvGraphicFramePr>
            <p:cNvPr id="5" name="Object 4"/>
            <p:cNvGraphicFramePr>
              <a:graphicFrameLocks noChangeAspect="1"/>
            </p:cNvGraphicFramePr>
            <p:nvPr/>
          </p:nvGraphicFramePr>
          <p:xfrm>
            <a:off x="476" y="1106"/>
            <a:ext cx="4586" cy="251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7" r:id="rId3" imgW="7279767" imgH="3990213" progId="">
                    <p:embed/>
                  </p:oleObj>
                </mc:Choice>
                <mc:Fallback>
                  <p:oleObj r:id="rId3" imgW="7279767" imgH="3990213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6" y="1106"/>
                          <a:ext cx="4586" cy="251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/>
                                <a:srcRect/>
                                <a:stretch>
                                  <a:fillRect/>
                                </a:stretch>
                              </a:blip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476" y="1106"/>
              <a:ext cx="4586" cy="25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</p:grp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4673600" y="3068638"/>
            <a:ext cx="3886200" cy="2806700"/>
            <a:chOff x="2944" y="1933"/>
            <a:chExt cx="2448" cy="1768"/>
          </a:xfrm>
        </p:grpSpPr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2989" y="2665"/>
              <a:ext cx="2404" cy="2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marL="174625" indent="-169863">
                <a:tabLst>
                  <a:tab pos="174625" algn="l"/>
                  <a:tab pos="622300" algn="l"/>
                  <a:tab pos="1071563" algn="l"/>
                  <a:tab pos="1520825" algn="l"/>
                  <a:tab pos="1970088" algn="l"/>
                  <a:tab pos="2419350" algn="l"/>
                  <a:tab pos="2868613" algn="l"/>
                  <a:tab pos="3317875" algn="l"/>
                  <a:tab pos="3767138" algn="l"/>
                  <a:tab pos="4216400" algn="l"/>
                  <a:tab pos="4665663" algn="l"/>
                  <a:tab pos="5114925" algn="l"/>
                  <a:tab pos="5564188" algn="l"/>
                  <a:tab pos="6013450" algn="l"/>
                  <a:tab pos="6462713" algn="l"/>
                  <a:tab pos="6911975" algn="l"/>
                  <a:tab pos="7361238" algn="l"/>
                  <a:tab pos="7810500" algn="l"/>
                  <a:tab pos="8259763" algn="l"/>
                  <a:tab pos="8709025" algn="l"/>
                  <a:tab pos="9158288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>
                <a:tabLst>
                  <a:tab pos="174625" algn="l"/>
                  <a:tab pos="622300" algn="l"/>
                  <a:tab pos="1071563" algn="l"/>
                  <a:tab pos="1520825" algn="l"/>
                  <a:tab pos="1970088" algn="l"/>
                  <a:tab pos="2419350" algn="l"/>
                  <a:tab pos="2868613" algn="l"/>
                  <a:tab pos="3317875" algn="l"/>
                  <a:tab pos="3767138" algn="l"/>
                  <a:tab pos="4216400" algn="l"/>
                  <a:tab pos="4665663" algn="l"/>
                  <a:tab pos="5114925" algn="l"/>
                  <a:tab pos="5564188" algn="l"/>
                  <a:tab pos="6013450" algn="l"/>
                  <a:tab pos="6462713" algn="l"/>
                  <a:tab pos="6911975" algn="l"/>
                  <a:tab pos="7361238" algn="l"/>
                  <a:tab pos="7810500" algn="l"/>
                  <a:tab pos="8259763" algn="l"/>
                  <a:tab pos="8709025" algn="l"/>
                  <a:tab pos="9158288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>
                <a:tabLst>
                  <a:tab pos="174625" algn="l"/>
                  <a:tab pos="622300" algn="l"/>
                  <a:tab pos="1071563" algn="l"/>
                  <a:tab pos="1520825" algn="l"/>
                  <a:tab pos="1970088" algn="l"/>
                  <a:tab pos="2419350" algn="l"/>
                  <a:tab pos="2868613" algn="l"/>
                  <a:tab pos="3317875" algn="l"/>
                  <a:tab pos="3767138" algn="l"/>
                  <a:tab pos="4216400" algn="l"/>
                  <a:tab pos="4665663" algn="l"/>
                  <a:tab pos="5114925" algn="l"/>
                  <a:tab pos="5564188" algn="l"/>
                  <a:tab pos="6013450" algn="l"/>
                  <a:tab pos="6462713" algn="l"/>
                  <a:tab pos="6911975" algn="l"/>
                  <a:tab pos="7361238" algn="l"/>
                  <a:tab pos="7810500" algn="l"/>
                  <a:tab pos="8259763" algn="l"/>
                  <a:tab pos="8709025" algn="l"/>
                  <a:tab pos="9158288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>
                <a:tabLst>
                  <a:tab pos="174625" algn="l"/>
                  <a:tab pos="622300" algn="l"/>
                  <a:tab pos="1071563" algn="l"/>
                  <a:tab pos="1520825" algn="l"/>
                  <a:tab pos="1970088" algn="l"/>
                  <a:tab pos="2419350" algn="l"/>
                  <a:tab pos="2868613" algn="l"/>
                  <a:tab pos="3317875" algn="l"/>
                  <a:tab pos="3767138" algn="l"/>
                  <a:tab pos="4216400" algn="l"/>
                  <a:tab pos="4665663" algn="l"/>
                  <a:tab pos="5114925" algn="l"/>
                  <a:tab pos="5564188" algn="l"/>
                  <a:tab pos="6013450" algn="l"/>
                  <a:tab pos="6462713" algn="l"/>
                  <a:tab pos="6911975" algn="l"/>
                  <a:tab pos="7361238" algn="l"/>
                  <a:tab pos="7810500" algn="l"/>
                  <a:tab pos="8259763" algn="l"/>
                  <a:tab pos="8709025" algn="l"/>
                  <a:tab pos="9158288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>
                <a:tabLst>
                  <a:tab pos="174625" algn="l"/>
                  <a:tab pos="622300" algn="l"/>
                  <a:tab pos="1071563" algn="l"/>
                  <a:tab pos="1520825" algn="l"/>
                  <a:tab pos="1970088" algn="l"/>
                  <a:tab pos="2419350" algn="l"/>
                  <a:tab pos="2868613" algn="l"/>
                  <a:tab pos="3317875" algn="l"/>
                  <a:tab pos="3767138" algn="l"/>
                  <a:tab pos="4216400" algn="l"/>
                  <a:tab pos="4665663" algn="l"/>
                  <a:tab pos="5114925" algn="l"/>
                  <a:tab pos="5564188" algn="l"/>
                  <a:tab pos="6013450" algn="l"/>
                  <a:tab pos="6462713" algn="l"/>
                  <a:tab pos="6911975" algn="l"/>
                  <a:tab pos="7361238" algn="l"/>
                  <a:tab pos="7810500" algn="l"/>
                  <a:tab pos="8259763" algn="l"/>
                  <a:tab pos="8709025" algn="l"/>
                  <a:tab pos="9158288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174625" algn="l"/>
                  <a:tab pos="622300" algn="l"/>
                  <a:tab pos="1071563" algn="l"/>
                  <a:tab pos="1520825" algn="l"/>
                  <a:tab pos="1970088" algn="l"/>
                  <a:tab pos="2419350" algn="l"/>
                  <a:tab pos="2868613" algn="l"/>
                  <a:tab pos="3317875" algn="l"/>
                  <a:tab pos="3767138" algn="l"/>
                  <a:tab pos="4216400" algn="l"/>
                  <a:tab pos="4665663" algn="l"/>
                  <a:tab pos="5114925" algn="l"/>
                  <a:tab pos="5564188" algn="l"/>
                  <a:tab pos="6013450" algn="l"/>
                  <a:tab pos="6462713" algn="l"/>
                  <a:tab pos="6911975" algn="l"/>
                  <a:tab pos="7361238" algn="l"/>
                  <a:tab pos="7810500" algn="l"/>
                  <a:tab pos="8259763" algn="l"/>
                  <a:tab pos="8709025" algn="l"/>
                  <a:tab pos="9158288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174625" algn="l"/>
                  <a:tab pos="622300" algn="l"/>
                  <a:tab pos="1071563" algn="l"/>
                  <a:tab pos="1520825" algn="l"/>
                  <a:tab pos="1970088" algn="l"/>
                  <a:tab pos="2419350" algn="l"/>
                  <a:tab pos="2868613" algn="l"/>
                  <a:tab pos="3317875" algn="l"/>
                  <a:tab pos="3767138" algn="l"/>
                  <a:tab pos="4216400" algn="l"/>
                  <a:tab pos="4665663" algn="l"/>
                  <a:tab pos="5114925" algn="l"/>
                  <a:tab pos="5564188" algn="l"/>
                  <a:tab pos="6013450" algn="l"/>
                  <a:tab pos="6462713" algn="l"/>
                  <a:tab pos="6911975" algn="l"/>
                  <a:tab pos="7361238" algn="l"/>
                  <a:tab pos="7810500" algn="l"/>
                  <a:tab pos="8259763" algn="l"/>
                  <a:tab pos="8709025" algn="l"/>
                  <a:tab pos="9158288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174625" algn="l"/>
                  <a:tab pos="622300" algn="l"/>
                  <a:tab pos="1071563" algn="l"/>
                  <a:tab pos="1520825" algn="l"/>
                  <a:tab pos="1970088" algn="l"/>
                  <a:tab pos="2419350" algn="l"/>
                  <a:tab pos="2868613" algn="l"/>
                  <a:tab pos="3317875" algn="l"/>
                  <a:tab pos="3767138" algn="l"/>
                  <a:tab pos="4216400" algn="l"/>
                  <a:tab pos="4665663" algn="l"/>
                  <a:tab pos="5114925" algn="l"/>
                  <a:tab pos="5564188" algn="l"/>
                  <a:tab pos="6013450" algn="l"/>
                  <a:tab pos="6462713" algn="l"/>
                  <a:tab pos="6911975" algn="l"/>
                  <a:tab pos="7361238" algn="l"/>
                  <a:tab pos="7810500" algn="l"/>
                  <a:tab pos="8259763" algn="l"/>
                  <a:tab pos="8709025" algn="l"/>
                  <a:tab pos="9158288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174625" algn="l"/>
                  <a:tab pos="622300" algn="l"/>
                  <a:tab pos="1071563" algn="l"/>
                  <a:tab pos="1520825" algn="l"/>
                  <a:tab pos="1970088" algn="l"/>
                  <a:tab pos="2419350" algn="l"/>
                  <a:tab pos="2868613" algn="l"/>
                  <a:tab pos="3317875" algn="l"/>
                  <a:tab pos="3767138" algn="l"/>
                  <a:tab pos="4216400" algn="l"/>
                  <a:tab pos="4665663" algn="l"/>
                  <a:tab pos="5114925" algn="l"/>
                  <a:tab pos="5564188" algn="l"/>
                  <a:tab pos="6013450" algn="l"/>
                  <a:tab pos="6462713" algn="l"/>
                  <a:tab pos="6911975" algn="l"/>
                  <a:tab pos="7361238" algn="l"/>
                  <a:tab pos="7810500" algn="l"/>
                  <a:tab pos="8259763" algn="l"/>
                  <a:tab pos="8709025" algn="l"/>
                  <a:tab pos="9158288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lnSpc>
                  <a:spcPts val="2563"/>
                </a:lnSpc>
                <a:spcBef>
                  <a:spcPts val="1250"/>
                </a:spcBef>
                <a:buClrTx/>
                <a:buFontTx/>
                <a:buNone/>
              </a:pPr>
              <a:r>
                <a:rPr lang="de-DE" sz="2000" b="1">
                  <a:solidFill>
                    <a:srgbClr val="FF0000"/>
                  </a:solidFill>
                </a:rPr>
                <a:t>Non-local semantics</a:t>
              </a: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2944" y="1933"/>
              <a:ext cx="2404" cy="1769"/>
            </a:xfrm>
            <a:prstGeom prst="rect">
              <a:avLst/>
            </a:prstGeom>
            <a:noFill/>
            <a:ln w="936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37281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Mapping EPCs to YAWL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14644"/>
          </a:xfrm>
        </p:spPr>
        <p:txBody>
          <a:bodyPr>
            <a:normAutofit/>
          </a:bodyPr>
          <a:lstStyle/>
          <a:p>
            <a:r>
              <a:rPr lang="en-US" b="1" dirty="0" smtClean="0"/>
              <a:t>State Representation</a:t>
            </a:r>
            <a:r>
              <a:rPr lang="en-US" dirty="0" smtClean="0"/>
              <a:t>: There is no direct counterpart for YAWL conditions in EPCs</a:t>
            </a:r>
          </a:p>
          <a:p>
            <a:endParaRPr lang="en-US" b="1" dirty="0"/>
          </a:p>
          <a:p>
            <a:r>
              <a:rPr lang="en-US" b="1" dirty="0" smtClean="0"/>
              <a:t>Connector chains:</a:t>
            </a:r>
            <a:r>
              <a:rPr lang="en-US" dirty="0" smtClean="0"/>
              <a:t> There can be several connectors in a row while in YAWL splits and joins are part of a task</a:t>
            </a:r>
          </a:p>
          <a:p>
            <a:endParaRPr lang="en-US" b="1" dirty="0"/>
          </a:p>
          <a:p>
            <a:r>
              <a:rPr lang="en-US" b="1" dirty="0" smtClean="0"/>
              <a:t>Multiple start and end events</a:t>
            </a:r>
            <a:r>
              <a:rPr lang="en-US" dirty="0" smtClean="0"/>
              <a:t>: EPCs can have multiple start and end events while YAWL requires one unique start and unique end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263089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Mapping EPCs to YAWL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63" y="1715584"/>
            <a:ext cx="7697787" cy="432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3138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Mapping EPCs to YAWL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5072" y="1636474"/>
            <a:ext cx="4005764" cy="4459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68769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Mapping YAWL to EPCs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318820" cy="4832696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Free choice property</a:t>
            </a:r>
            <a:r>
              <a:rPr lang="en-US" dirty="0" smtClean="0"/>
              <a:t>: EPCs are free choice while YAWL can have non-free choice </a:t>
            </a:r>
            <a:r>
              <a:rPr lang="en-US" dirty="0" err="1" smtClean="0"/>
              <a:t>behaviour</a:t>
            </a:r>
            <a:endParaRPr lang="en-US" dirty="0" smtClean="0"/>
          </a:p>
          <a:p>
            <a:endParaRPr lang="en-US" b="1" dirty="0"/>
          </a:p>
          <a:p>
            <a:r>
              <a:rPr lang="en-US" b="1" dirty="0" smtClean="0"/>
              <a:t>Multiple instantiation</a:t>
            </a:r>
            <a:r>
              <a:rPr lang="en-US" dirty="0" smtClean="0"/>
              <a:t>: YAWL offers multiple instantiation, EPCs do not</a:t>
            </a:r>
          </a:p>
          <a:p>
            <a:endParaRPr lang="en-US" b="1" dirty="0"/>
          </a:p>
          <a:p>
            <a:r>
              <a:rPr lang="en-US" b="1" dirty="0" smtClean="0"/>
              <a:t>Cancellation</a:t>
            </a:r>
            <a:r>
              <a:rPr lang="en-US" dirty="0" smtClean="0"/>
              <a:t>: YAWL offers cancellation, EPCs do not</a:t>
            </a:r>
          </a:p>
          <a:p>
            <a:endParaRPr lang="en-US" b="1" dirty="0"/>
          </a:p>
          <a:p>
            <a:r>
              <a:rPr lang="en-US" b="1" dirty="0" smtClean="0"/>
              <a:t>Syntax</a:t>
            </a:r>
            <a:r>
              <a:rPr lang="en-US" dirty="0" smtClean="0"/>
              <a:t>: In EPC’s functions and events have to alternate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94474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16</TotalTime>
  <Words>260</Words>
  <Application>Microsoft Office PowerPoint</Application>
  <PresentationFormat>On-screen Show (4:3)</PresentationFormat>
  <Paragraphs>44</Paragraphs>
  <Slides>14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ＭＳ Ｐゴシック</vt:lpstr>
      <vt:lpstr>Arial</vt:lpstr>
      <vt:lpstr>Tw Cen MT</vt:lpstr>
      <vt:lpstr>Wingdings</vt:lpstr>
      <vt:lpstr>Wingdings 2</vt:lpstr>
      <vt:lpstr>Median</vt:lpstr>
      <vt:lpstr>chapter 14 - EPC</vt:lpstr>
      <vt:lpstr>Agenda</vt:lpstr>
      <vt:lpstr>Introduction to EPCs</vt:lpstr>
      <vt:lpstr>EPC Semantics: Transition Relation</vt:lpstr>
      <vt:lpstr>EPC Semantics: Transition Relation II</vt:lpstr>
      <vt:lpstr>Mapping EPCs to YAWL Challenges</vt:lpstr>
      <vt:lpstr>Mapping EPCs to YAWL</vt:lpstr>
      <vt:lpstr>Mapping EPCs to YAWL (cont.)</vt:lpstr>
      <vt:lpstr>Mapping YAWL to EPCs Challenges</vt:lpstr>
      <vt:lpstr>Mapping YAWL to EPCs</vt:lpstr>
      <vt:lpstr>Mapping YAWL to EPCs</vt:lpstr>
      <vt:lpstr>Different YAWL, same EPC</vt:lpstr>
      <vt:lpstr>A YAWL Condition and two EPC Connectors</vt:lpstr>
      <vt:lpstr>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14 - EPCs</dc:title>
  <dc:creator>Katherine Alexander</dc:creator>
  <cp:lastModifiedBy>Joerg Evermann</cp:lastModifiedBy>
  <cp:revision>5</cp:revision>
  <dcterms:created xsi:type="dcterms:W3CDTF">2014-01-05T17:13:49Z</dcterms:created>
  <dcterms:modified xsi:type="dcterms:W3CDTF">2014-01-07T21:14:45Z</dcterms:modified>
</cp:coreProperties>
</file>